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335" r:id="rId4"/>
    <p:sldId id="344" r:id="rId5"/>
    <p:sldId id="346" r:id="rId6"/>
    <p:sldId id="347" r:id="rId7"/>
    <p:sldId id="694" r:id="rId8"/>
    <p:sldId id="349" r:id="rId9"/>
    <p:sldId id="672" r:id="rId10"/>
    <p:sldId id="671" r:id="rId11"/>
    <p:sldId id="351" r:id="rId12"/>
    <p:sldId id="353" r:id="rId13"/>
    <p:sldId id="674" r:id="rId14"/>
    <p:sldId id="669" r:id="rId15"/>
    <p:sldId id="279" r:id="rId16"/>
    <p:sldId id="354" r:id="rId17"/>
    <p:sldId id="355" r:id="rId18"/>
    <p:sldId id="356" r:id="rId19"/>
    <p:sldId id="338" r:id="rId20"/>
    <p:sldId id="357" r:id="rId21"/>
    <p:sldId id="673" r:id="rId22"/>
    <p:sldId id="682" r:id="rId23"/>
    <p:sldId id="680" r:id="rId24"/>
    <p:sldId id="675" r:id="rId25"/>
    <p:sldId id="676" r:id="rId26"/>
    <p:sldId id="677" r:id="rId27"/>
    <p:sldId id="679" r:id="rId28"/>
    <p:sldId id="678" r:id="rId29"/>
    <p:sldId id="683" r:id="rId30"/>
    <p:sldId id="684" r:id="rId31"/>
    <p:sldId id="685" r:id="rId32"/>
    <p:sldId id="533" r:id="rId33"/>
    <p:sldId id="686" r:id="rId34"/>
    <p:sldId id="688" r:id="rId35"/>
    <p:sldId id="343" r:id="rId36"/>
    <p:sldId id="690" r:id="rId37"/>
    <p:sldId id="692" r:id="rId38"/>
    <p:sldId id="693" r:id="rId39"/>
    <p:sldId id="691" r:id="rId40"/>
  </p:sldIdLst>
  <p:sldSz cx="12192000" cy="6858000"/>
  <p:notesSz cx="6742113" cy="987266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6" y="576"/>
      </p:cViewPr>
      <p:guideLst>
        <p:guide orient="horz" pos="218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1E6C3-9980-446E-BCF2-447331055F47}" type="datetimeFigureOut">
              <a:rPr lang="de-AT" smtClean="0"/>
              <a:t>07.03.22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8971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0FFFE7-CDF2-4279-BB87-B7BDC49B8A0A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8408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 thing is that modern imaging technology allows us to further push the resolution to the level of these fine-scale structures in the visual cortex. </a:t>
            </a:r>
          </a:p>
          <a:p>
            <a:r>
              <a:rPr lang="en-US" dirty="0"/>
              <a:t>The typical resolution of 3 tesla MRI scanners, such as the one we have in Graz, is around 3 mm.</a:t>
            </a:r>
          </a:p>
          <a:p>
            <a:r>
              <a:rPr lang="en-US" dirty="0"/>
              <a:t>However, scanners with higher magnetic field are becoming more and more popular, like the 7 or the 9.4 Tesla. And higher magnetic field allows to increase the spatial resolution to a submillimeter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2195A-9945-E041-A10E-7AE9B41F23F5}" type="slidenum">
              <a:rPr lang="en-AT" smtClean="0"/>
              <a:t>14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4034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it allows us to increase the resolution of the structural scans, as is illustrated here for the visual cortex.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1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good thing is that modern imaging technology allows us to further push the resolution to the level of these fine-scale structures in the visual cortex. </a:t>
            </a:r>
          </a:p>
          <a:p>
            <a:r>
              <a:rPr lang="en-US" dirty="0"/>
              <a:t>The typical resolution of 3 tesla MRI scanners, such as the one we have in Graz, is around 3 mm.</a:t>
            </a:r>
          </a:p>
          <a:p>
            <a:r>
              <a:rPr lang="en-US" dirty="0"/>
              <a:t>However, scanners with higher magnetic field are becoming more and more popular, like the 7 or the 9.4 Tesla. And higher magnetic field allows to increase the spatial resolution to a submillimeter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2195A-9945-E041-A10E-7AE9B41F23F5}" type="slidenum">
              <a:rPr lang="en-AT" smtClean="0"/>
              <a:t>30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0637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it allows us to increase the resolution of the structural scans, as is illustrated here for the visual cortex.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60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stria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Gennari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highly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myelinated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primary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cortex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5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C1EAD-74BA-4428-B5B1-464611837D41}" type="datetime1">
              <a:rPr lang="de-AT" smtClean="0"/>
              <a:t>07.03.22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422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8CC42-80A4-4EAF-9B14-4C52D5267667}" type="datetime1">
              <a:rPr lang="de-AT" smtClean="0"/>
              <a:t>07.03.22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33982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5D257-3BE4-492F-801E-89BE01CB5A22}" type="datetime1">
              <a:rPr lang="de-AT" smtClean="0"/>
              <a:t>07.03.22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77193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46F03-A996-424E-9162-0726A49B20EB}" type="datetime1">
              <a:rPr lang="de-AT" smtClean="0"/>
              <a:t>07.03.22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9800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56C19-580A-43C9-A86C-4EDC50C1661E}" type="datetime1">
              <a:rPr lang="de-AT" smtClean="0"/>
              <a:t>07.03.22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3050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5CABA-91AA-4C7C-9412-87CA1E9934A7}" type="datetime1">
              <a:rPr lang="de-AT" smtClean="0"/>
              <a:t>07.03.22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8818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782EE-3C09-47F6-9F45-265F4E64FB56}" type="datetime1">
              <a:rPr lang="de-AT" smtClean="0"/>
              <a:t>07.03.22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95881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0CDEF-A20A-41E3-9FDB-C2951409BC36}" type="datetime1">
              <a:rPr lang="de-AT" smtClean="0"/>
              <a:t>07.03.22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76346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50F2-3F52-4AB4-A5FD-D38FE85DC517}" type="datetime1">
              <a:rPr lang="de-AT" smtClean="0"/>
              <a:t>07.03.22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2371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DB2BB-E376-47FE-8754-EF1DFFB42611}" type="datetime1">
              <a:rPr lang="de-AT" smtClean="0"/>
              <a:t>07.03.22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4460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920F9-66C2-4E50-85C7-D842848528C2}" type="datetime1">
              <a:rPr lang="de-AT" smtClean="0"/>
              <a:t>07.03.22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886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FEFB1-217A-4CC2-96DC-83F3DDFB6D84}" type="datetime1">
              <a:rPr lang="de-AT" smtClean="0"/>
              <a:t>07.03.22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D30B3-BEF7-4811-A31B-140BED0FA4E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15153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ic_resonance_imagin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ic_resonance_imagin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PSY.847</a:t>
            </a:r>
            <a:r>
              <a:rPr lang="en-US" dirty="0"/>
              <a:t> Advanced neuroimaging methods</a:t>
            </a:r>
            <a:endParaRPr lang="de-AT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Natalia </a:t>
            </a:r>
            <a:r>
              <a:rPr lang="en-US" dirty="0" err="1"/>
              <a:t>Zaretskaya</a:t>
            </a:r>
            <a:endParaRPr lang="en-US" dirty="0"/>
          </a:p>
          <a:p>
            <a:r>
              <a:rPr lang="en-US" dirty="0"/>
              <a:t>Department of Cognitive Psychology and Neuroscience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</a:t>
            </a:fld>
            <a:endParaRPr lang="de-AT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2A17136-2F9F-7746-AD79-E2413A461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612" y="347663"/>
            <a:ext cx="1514475" cy="1293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8D90C09A-78C6-9647-974F-5CF09507D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14" y="620713"/>
            <a:ext cx="1406525" cy="74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55F91E-8FE0-DC42-8F55-671F18E217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97" b="17901"/>
          <a:stretch/>
        </p:blipFill>
        <p:spPr>
          <a:xfrm>
            <a:off x="4736175" y="506413"/>
            <a:ext cx="2743200" cy="11398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4B2F88-2D6A-2546-B8F7-05EBB38C8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857" y="4669704"/>
            <a:ext cx="1614286" cy="11761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6592C0-A535-7A46-9344-729879B6477C}"/>
              </a:ext>
            </a:extLst>
          </p:cNvPr>
          <p:cNvSpPr txBox="1"/>
          <p:nvPr/>
        </p:nvSpPr>
        <p:spPr>
          <a:xfrm>
            <a:off x="5223966" y="5845895"/>
            <a:ext cx="17440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neurovision.uni-graz.at</a:t>
            </a:r>
          </a:p>
        </p:txBody>
      </p:sp>
    </p:spTree>
    <p:extLst>
      <p:ext uri="{BB962C8B-B14F-4D97-AF65-F5344CB8AC3E}">
        <p14:creationId xmlns:p14="http://schemas.microsoft.com/office/powerpoint/2010/main" val="3119010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E0B9-7B59-A54B-8FCD-B4ECD412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T1-weighted scans in cognitive and clinical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B12F0-6E7A-D041-8869-36D43268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Aging and neurodegeneration</a:t>
            </a:r>
          </a:p>
          <a:p>
            <a:r>
              <a:rPr lang="en-AT" dirty="0"/>
              <a:t>Desease</a:t>
            </a:r>
          </a:p>
          <a:p>
            <a:r>
              <a:rPr lang="en-AT" dirty="0"/>
              <a:t>Plasticity</a:t>
            </a:r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30137-B44E-F343-A1DF-ACBBB114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7185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436CD-1956-5640-ACD2-A4B71220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11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48B18-5CF9-2D45-82EF-816AE582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55" y="0"/>
            <a:ext cx="8978900" cy="256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0F8C7-53FA-DA4F-96C4-979D1142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0" y="2408986"/>
            <a:ext cx="6921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4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49BA1-061E-1A40-B5E4-AC8ABDC2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12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CDC18-9259-7A4F-9E68-FE37727C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93" y="0"/>
            <a:ext cx="8107613" cy="2016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DA3DE9-9505-FF46-B88B-FC994117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19" y="2016087"/>
            <a:ext cx="5881962" cy="48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1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EAFC77-7A03-6F4C-B328-501172CC9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/>
              <a:t>Project 1.1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EF5D388-6F02-CA4A-8814-436628178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T" dirty="0"/>
              <a:t>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3E99A-6DD6-AC4B-976C-513C95944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590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DDC8-AF26-4BAB-8441-A4229B89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neuroimaging</a:t>
            </a:r>
          </a:p>
        </p:txBody>
      </p:sp>
      <p:pic>
        <p:nvPicPr>
          <p:cNvPr id="4" name="Picture 3" descr="csm_Karusell_2_e27110d190.jpg">
            <a:extLst>
              <a:ext uri="{FF2B5EF4-FFF2-40B4-BE49-F238E27FC236}">
                <a16:creationId xmlns:a16="http://schemas.microsoft.com/office/drawing/2014/main" id="{377F6E78-7006-44D5-9EA0-63D235327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" r="8517"/>
          <a:stretch/>
        </p:blipFill>
        <p:spPr>
          <a:xfrm>
            <a:off x="0" y="2399072"/>
            <a:ext cx="4078014" cy="2643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25D18-5184-443B-81CD-56A384BFB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68" y="2399072"/>
            <a:ext cx="3524239" cy="264317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8D2E457-5F2A-4408-A0B6-89BE2FA6FD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3" t="1458" r="1757" b="7877"/>
          <a:stretch/>
        </p:blipFill>
        <p:spPr>
          <a:xfrm>
            <a:off x="8255425" y="2399072"/>
            <a:ext cx="3936575" cy="26431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24F989-557E-49E3-99AE-1E1C80A45828}"/>
              </a:ext>
            </a:extLst>
          </p:cNvPr>
          <p:cNvSpPr/>
          <p:nvPr/>
        </p:nvSpPr>
        <p:spPr>
          <a:xfrm>
            <a:off x="1894282" y="2029739"/>
            <a:ext cx="81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 Tesla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A997B-EE0C-4F24-8CCB-3070242D7286}"/>
              </a:ext>
            </a:extLst>
          </p:cNvPr>
          <p:cNvSpPr/>
          <p:nvPr/>
        </p:nvSpPr>
        <p:spPr>
          <a:xfrm>
            <a:off x="5924999" y="1997473"/>
            <a:ext cx="81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 Tesla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985BE-6C2E-4B0E-9324-7B9591478442}"/>
              </a:ext>
            </a:extLst>
          </p:cNvPr>
          <p:cNvSpPr/>
          <p:nvPr/>
        </p:nvSpPr>
        <p:spPr>
          <a:xfrm>
            <a:off x="9913675" y="2029739"/>
            <a:ext cx="98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9.4 Tesla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F3AEE-485B-4DB0-97DB-316950DDB975}"/>
              </a:ext>
            </a:extLst>
          </p:cNvPr>
          <p:cNvSpPr txBox="1"/>
          <p:nvPr/>
        </p:nvSpPr>
        <p:spPr>
          <a:xfrm>
            <a:off x="8608968" y="5036710"/>
            <a:ext cx="35830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kern="0" dirty="0">
                <a:solidFill>
                  <a:schemeClr val="bg1"/>
                </a:solidFill>
              </a:rPr>
              <a:t>©</a:t>
            </a:r>
            <a:r>
              <a:rPr lang="en-US" sz="1100" dirty="0">
                <a:solidFill>
                  <a:schemeClr val="bg1"/>
                </a:solidFill>
              </a:rPr>
              <a:t> Max-Planck Institute for Biological Cybernetics, </a:t>
            </a:r>
            <a:r>
              <a:rPr lang="en-US" sz="1100" dirty="0" err="1">
                <a:solidFill>
                  <a:schemeClr val="bg1"/>
                </a:solidFill>
              </a:rPr>
              <a:t>Tübingen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E363A-D70B-47AB-90C4-22F7D1966C4E}"/>
              </a:ext>
            </a:extLst>
          </p:cNvPr>
          <p:cNvSpPr txBox="1"/>
          <p:nvPr/>
        </p:nvSpPr>
        <p:spPr>
          <a:xfrm>
            <a:off x="4403836" y="5029606"/>
            <a:ext cx="3767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kern="0" dirty="0">
                <a:solidFill>
                  <a:schemeClr val="bg1"/>
                </a:solidFill>
              </a:rPr>
              <a:t>©</a:t>
            </a:r>
            <a:r>
              <a:rPr lang="en-US" sz="1100" dirty="0">
                <a:solidFill>
                  <a:schemeClr val="bg1"/>
                </a:solidFill>
              </a:rPr>
              <a:t> Center for Magnetic Resonance Research, Minneapolis, USA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FBCCC0-B98B-4DC6-87AE-18338CC328E5}"/>
              </a:ext>
            </a:extLst>
          </p:cNvPr>
          <p:cNvSpPr/>
          <p:nvPr/>
        </p:nvSpPr>
        <p:spPr>
          <a:xfrm>
            <a:off x="0" y="504225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170">
              <a:defRPr/>
            </a:pPr>
            <a:r>
              <a:rPr lang="de-DE" sz="1100" kern="0" dirty="0">
                <a:solidFill>
                  <a:schemeClr val="bg1"/>
                </a:solidFill>
              </a:rPr>
              <a:t>© University </a:t>
            </a:r>
            <a:r>
              <a:rPr lang="de-DE" sz="1100" kern="0" dirty="0" err="1">
                <a:solidFill>
                  <a:schemeClr val="bg1"/>
                </a:solidFill>
              </a:rPr>
              <a:t>of</a:t>
            </a:r>
            <a:r>
              <a:rPr lang="de-DE" sz="1100" kern="0" dirty="0">
                <a:solidFill>
                  <a:schemeClr val="bg1"/>
                </a:solidFill>
              </a:rPr>
              <a:t>  Graz</a:t>
            </a:r>
            <a:endParaRPr lang="en-US" sz="11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43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9600" y="75247"/>
            <a:ext cx="5386917" cy="639763"/>
          </a:xfrm>
        </p:spPr>
        <p:txBody>
          <a:bodyPr/>
          <a:lstStyle/>
          <a:p>
            <a:pPr algn="ctr"/>
            <a:r>
              <a:rPr lang="en-US" dirty="0"/>
              <a:t>(1mm)</a:t>
            </a:r>
            <a:r>
              <a:rPr lang="en-US" baseline="30000" dirty="0"/>
              <a:t>3</a:t>
            </a:r>
            <a:r>
              <a:rPr lang="en-US" dirty="0"/>
              <a:t> resolution at 3T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93369" y="75247"/>
            <a:ext cx="5389033" cy="639763"/>
          </a:xfrm>
        </p:spPr>
        <p:txBody>
          <a:bodyPr/>
          <a:lstStyle/>
          <a:p>
            <a:pPr algn="ctr"/>
            <a:r>
              <a:rPr lang="en-US" dirty="0"/>
              <a:t>(0.5mm)</a:t>
            </a:r>
            <a:r>
              <a:rPr lang="en-US" baseline="30000" dirty="0"/>
              <a:t>3</a:t>
            </a:r>
            <a:r>
              <a:rPr lang="en-US" dirty="0"/>
              <a:t> resolution at 7T</a:t>
            </a:r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3379" r="23379"/>
          <a:stretch>
            <a:fillRect/>
          </a:stretch>
        </p:blipFill>
        <p:spPr>
          <a:xfrm>
            <a:off x="609600" y="715433"/>
            <a:ext cx="5386917" cy="5410200"/>
          </a:xfrm>
        </p:spPr>
      </p:pic>
      <p:pic>
        <p:nvPicPr>
          <p:cNvPr id="11" name="Content Placeholder 10" descr="500um_V1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0" r="24620"/>
          <a:stretch>
            <a:fillRect/>
          </a:stretch>
        </p:blipFill>
        <p:spPr>
          <a:xfrm>
            <a:off x="6193368" y="715433"/>
            <a:ext cx="5389033" cy="5410200"/>
          </a:xfrm>
        </p:spPr>
      </p:pic>
      <p:sp>
        <p:nvSpPr>
          <p:cNvPr id="12" name="Rectangle 11"/>
          <p:cNvSpPr/>
          <p:nvPr/>
        </p:nvSpPr>
        <p:spPr>
          <a:xfrm>
            <a:off x="7912320" y="8226967"/>
            <a:ext cx="3498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5F5F5F"/>
                </a:solidFill>
              </a:rPr>
              <a:t>Zaretskaya and </a:t>
            </a:r>
            <a:r>
              <a:rPr lang="en-US" sz="1600" i="1" dirty="0" err="1">
                <a:solidFill>
                  <a:srgbClr val="5F5F5F"/>
                </a:solidFill>
              </a:rPr>
              <a:t>Polimeni</a:t>
            </a:r>
            <a:r>
              <a:rPr lang="en-US" sz="1600" i="1" dirty="0">
                <a:solidFill>
                  <a:srgbClr val="5F5F5F"/>
                </a:solidFill>
              </a:rPr>
              <a:t>, in preparation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12320" y="8226967"/>
            <a:ext cx="3498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FFFF"/>
                </a:solidFill>
              </a:rPr>
              <a:t>Zaretskaya and </a:t>
            </a:r>
            <a:r>
              <a:rPr lang="en-US" sz="1600" i="1" dirty="0" err="1">
                <a:solidFill>
                  <a:srgbClr val="FFFFFF"/>
                </a:solidFill>
              </a:rPr>
              <a:t>Polimeni</a:t>
            </a:r>
            <a:r>
              <a:rPr lang="en-US" sz="1600" i="1" dirty="0">
                <a:solidFill>
                  <a:srgbClr val="FFFFFF"/>
                </a:solidFill>
              </a:rPr>
              <a:t>, in preparation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15520" y="8430167"/>
            <a:ext cx="3498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FFFF"/>
                </a:solidFill>
              </a:rPr>
              <a:t>Zaretskaya and </a:t>
            </a:r>
            <a:r>
              <a:rPr lang="en-US" sz="1600" i="1" dirty="0" err="1">
                <a:solidFill>
                  <a:srgbClr val="FFFFFF"/>
                </a:solidFill>
              </a:rPr>
              <a:t>Polimeni</a:t>
            </a:r>
            <a:r>
              <a:rPr lang="en-US" sz="1600" i="1" dirty="0">
                <a:solidFill>
                  <a:srgbClr val="FFFFFF"/>
                </a:solidFill>
              </a:rPr>
              <a:t>, in preparation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427780" y="6487868"/>
            <a:ext cx="1544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i="1" dirty="0">
                <a:solidFill>
                  <a:schemeClr val="bg1">
                    <a:lumMod val="50000"/>
                  </a:schemeClr>
                </a:solidFill>
              </a:rPr>
              <a:t>(c) Natalia </a:t>
            </a:r>
            <a:r>
              <a:rPr lang="de-DE" sz="1200" i="1" dirty="0" err="1">
                <a:solidFill>
                  <a:schemeClr val="bg1">
                    <a:lumMod val="50000"/>
                  </a:schemeClr>
                </a:solidFill>
              </a:rPr>
              <a:t>Zaretskaya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Content Placeholder 13">
            <a:extLst>
              <a:ext uri="{FF2B5EF4-FFF2-40B4-BE49-F238E27FC236}">
                <a16:creationId xmlns:a16="http://schemas.microsoft.com/office/drawing/2014/main" id="{9E2858EA-5C36-484B-87CE-38F0C0F394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1" r="3051"/>
          <a:stretch>
            <a:fillRect/>
          </a:stretch>
        </p:blipFill>
        <p:spPr>
          <a:xfrm>
            <a:off x="5147086" y="0"/>
            <a:ext cx="1938263" cy="19458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946724-4AD9-F847-A946-ABFFE281EDF5}"/>
              </a:ext>
            </a:extLst>
          </p:cNvPr>
          <p:cNvSpPr/>
          <p:nvPr/>
        </p:nvSpPr>
        <p:spPr>
          <a:xfrm>
            <a:off x="5276538" y="514480"/>
            <a:ext cx="659566" cy="639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2383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27A9-BEDB-8B45-9467-D234D797E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High resolution advantage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2EE6779-6DD3-FD49-9308-DBCA3D2299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862212"/>
            <a:ext cx="5181600" cy="2278164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A9A1A9-3F24-3F47-9880-D0E6872AD6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42186" y="1825625"/>
            <a:ext cx="3041628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41E8A-3479-F44C-BBA9-603DC775A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35252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0F7EA-A863-B548-A44A-AF95FF6A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Accuracy vs. 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AF0B6-0A7A-AD4F-B665-7460AB15F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AT" dirty="0"/>
              <a:t>hat is the difference?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D89F2-ED3D-984B-8BEC-6D2BF59D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17141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B279-9133-0C4D-BB7E-B4F35459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Accuracy vs. precision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20EFE3-A2A9-6640-BE85-03F4F5D01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Accuracy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09627-6C42-8E4C-8C79-3817E738C1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T" dirty="0"/>
              <a:t>How close the measurement is to ground truth</a:t>
            </a:r>
          </a:p>
          <a:p>
            <a:r>
              <a:rPr lang="en-AT" dirty="0"/>
              <a:t>Relevant for accurately identifying neural structures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04F878-3B41-3E49-9E81-2AA9BCB843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T" dirty="0"/>
              <a:t>Precision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11B22F-2444-D84C-9134-CDEBEDC1F4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AT" dirty="0"/>
              <a:t>How reproducible the measurement is</a:t>
            </a:r>
          </a:p>
          <a:p>
            <a:r>
              <a:rPr lang="en-AT" dirty="0"/>
              <a:t>Relevant for detecting statistically significant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29540-FBCE-C748-841D-1AE2BDCA3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8224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0C1A-5BEF-D745-B6BC-D60B9009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Project 1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16E8F1-F5B7-F346-A66C-0B29EB5B39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1560" y="2734277"/>
            <a:ext cx="5528628" cy="2640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A53A8-A730-4C41-B2FE-76B322CF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19</a:t>
            </a:fld>
            <a:endParaRPr lang="de-A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3CE3AF-6252-8948-A998-53414A1F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127" y="3522595"/>
            <a:ext cx="2981349" cy="1963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9A8B2-A9E9-9E48-BDB1-F4FEA35D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42" y="3986439"/>
            <a:ext cx="2175282" cy="1325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1271DF-7171-194C-B591-93B89D2594C6}"/>
              </a:ext>
            </a:extLst>
          </p:cNvPr>
          <p:cNvSpPr txBox="1"/>
          <p:nvPr/>
        </p:nvSpPr>
        <p:spPr>
          <a:xfrm>
            <a:off x="838200" y="1690688"/>
            <a:ext cx="690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Research question: Is there a </a:t>
            </a:r>
            <a:r>
              <a:rPr lang="en-AT" i="1" dirty="0"/>
              <a:t>precision</a:t>
            </a:r>
            <a:r>
              <a:rPr lang="en-AT" dirty="0"/>
              <a:t> advantage in high-resolution MRI</a:t>
            </a:r>
          </a:p>
        </p:txBody>
      </p:sp>
    </p:spTree>
    <p:extLst>
      <p:ext uri="{BB962C8B-B14F-4D97-AF65-F5344CB8AC3E}">
        <p14:creationId xmlns:p14="http://schemas.microsoft.com/office/powerpoint/2010/main" val="158581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	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  <a:p>
            <a:r>
              <a:rPr lang="en-US" dirty="0" err="1"/>
              <a:t>Neurovision</a:t>
            </a:r>
            <a:r>
              <a:rPr lang="en-US" dirty="0"/>
              <a:t> Linux server HOWTO</a:t>
            </a:r>
          </a:p>
          <a:p>
            <a:r>
              <a:rPr lang="en-US" dirty="0"/>
              <a:t>T1-w MRI (detailed discussion with Group 1)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69772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F7C7-2684-844F-9DE1-7E82BFBA6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Project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EFAF7A-0BB1-A34A-B4B5-867AD4ACA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Dataset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F7920D-B752-6C4B-8CAD-9F0B9A0A70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AT" dirty="0"/>
              <a:t>Cortical thickness was analyzed using FreeSurfer’s longitudinal processing stream</a:t>
            </a:r>
          </a:p>
          <a:p>
            <a:r>
              <a:rPr lang="en-AT" dirty="0"/>
              <a:t>Each participant was processed twice: once at 1 mm</a:t>
            </a:r>
            <a:r>
              <a:rPr lang="en-AT" baseline="30000" dirty="0"/>
              <a:t>3</a:t>
            </a:r>
            <a:r>
              <a:rPr lang="en-AT" dirty="0"/>
              <a:t> and once at 0.6 mm</a:t>
            </a:r>
            <a:r>
              <a:rPr lang="en-AT" baseline="30000" dirty="0"/>
              <a:t>3</a:t>
            </a:r>
          </a:p>
          <a:p>
            <a:r>
              <a:rPr lang="en-AT" dirty="0"/>
              <a:t>Checkerboard effect was only quantified for 1mm-processed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ED83AE-816D-4942-84C9-51EDCDE50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T" dirty="0"/>
              <a:t>Your task for the presentation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5FA7C6A-F7DB-9646-966C-D517993ABA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AT" dirty="0"/>
              <a:t>Explain the experimental paradigm and the effects on cortical thickness found in the study at low resolution</a:t>
            </a:r>
          </a:p>
          <a:p>
            <a:r>
              <a:rPr lang="en-AT" dirty="0"/>
              <a:t>Explain your research question</a:t>
            </a:r>
          </a:p>
          <a:p>
            <a:r>
              <a:rPr lang="en-AT" dirty="0"/>
              <a:t>Make a suggestion on how you would compare the effects at low resoltuion and at high (“native”) resoltuion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FFEC1D-55DB-EE4E-8C30-EA81B98C6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70832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860B98D-3140-F343-A4F5-7D5E7D07A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/>
              <a:t>Project 1.2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08D6640D-DB3D-7B46-B450-B66C37B4A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T" dirty="0"/>
              <a:t>Background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1DF80-B7D5-454D-B9A4-B6B2D945A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14675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A0BBB5-83EF-664F-A96C-ADBEE1CC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22</a:t>
            </a:fld>
            <a:endParaRPr lang="de-A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B0DF5-9221-EF4A-8522-BCEE7A4BC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63" y="0"/>
            <a:ext cx="7410116" cy="2733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7B0375-F4B3-7F4A-862D-3D04FA2B3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8679"/>
            <a:ext cx="12192000" cy="35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8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04C75-6508-2641-B085-3764A3F98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Mechanisms of fast structural changes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5C1135E-4173-524F-B1E9-DB0FB6E1C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06460"/>
            <a:ext cx="10515600" cy="27896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C2BFA-3835-F54D-890D-62926771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23</a:t>
            </a:fld>
            <a:endParaRPr lang="de-A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2F3D3-B50E-A34D-9020-EE0A1BC3EE9F}"/>
              </a:ext>
            </a:extLst>
          </p:cNvPr>
          <p:cNvSpPr txBox="1"/>
          <p:nvPr/>
        </p:nvSpPr>
        <p:spPr>
          <a:xfrm>
            <a:off x="838200" y="1383702"/>
            <a:ext cx="406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</a:t>
            </a:r>
            <a:r>
              <a:rPr lang="en-AT" dirty="0"/>
              <a:t>rue structural effects of hemodynamics?</a:t>
            </a:r>
          </a:p>
        </p:txBody>
      </p:sp>
    </p:spTree>
    <p:extLst>
      <p:ext uri="{BB962C8B-B14F-4D97-AF65-F5344CB8AC3E}">
        <p14:creationId xmlns:p14="http://schemas.microsoft.com/office/powerpoint/2010/main" val="3785401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0C1A-5BEF-D745-B6BC-D60B9009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Project 2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16E8F1-F5B7-F346-A66C-0B29EB5B39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1560" y="2734277"/>
            <a:ext cx="5528628" cy="2640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A53A8-A730-4C41-B2FE-76B322CF7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24</a:t>
            </a:fld>
            <a:endParaRPr lang="de-A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3CE3AF-6252-8948-A998-53414A1F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127" y="3522595"/>
            <a:ext cx="2981349" cy="1963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C9A8B2-A9E9-9E48-BDB1-F4FEA35D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1142" y="3986439"/>
            <a:ext cx="2175282" cy="1325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1271DF-7171-194C-B591-93B89D2594C6}"/>
              </a:ext>
            </a:extLst>
          </p:cNvPr>
          <p:cNvSpPr txBox="1"/>
          <p:nvPr/>
        </p:nvSpPr>
        <p:spPr>
          <a:xfrm>
            <a:off x="838200" y="1690688"/>
            <a:ext cx="705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Research question: visually indiced cortical thickness changes slow or fast</a:t>
            </a:r>
          </a:p>
        </p:txBody>
      </p:sp>
    </p:spTree>
    <p:extLst>
      <p:ext uri="{BB962C8B-B14F-4D97-AF65-F5344CB8AC3E}">
        <p14:creationId xmlns:p14="http://schemas.microsoft.com/office/powerpoint/2010/main" val="1796650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99E35-E5E6-9A41-9FB9-7992859D7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Experimental design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0BC93F-6FDE-4649-ABC5-51707D30AB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101711"/>
            <a:ext cx="5181600" cy="179916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68A6A5-FAC2-AD44-BA70-21CB445EF7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T" dirty="0"/>
              <a:t>4 Runs per subject</a:t>
            </a:r>
          </a:p>
          <a:p>
            <a:r>
              <a:rPr lang="en-AT" dirty="0"/>
              <a:t>Condition order randomized and counterbalanced</a:t>
            </a:r>
          </a:p>
          <a:p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7CB6E-C4CF-4046-8C9D-4566A7564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55648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B980AA-C6A2-C449-9FE3-57009E52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Fast or Slow?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CE7CA7-DCEA-5645-A35A-716AC59B7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288" y="1825625"/>
            <a:ext cx="5287424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07009-B030-7049-B146-643BD081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22341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B980AA-C6A2-C449-9FE3-57009E52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Problem with the current data: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CE7CA7-DCEA-5645-A35A-716AC59B7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2288" y="1825625"/>
            <a:ext cx="5287424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07009-B030-7049-B146-643BD081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27</a:t>
            </a:fld>
            <a:endParaRPr lang="de-A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284EC3C-3C71-3042-8EBF-0F7694F56347}"/>
              </a:ext>
            </a:extLst>
          </p:cNvPr>
          <p:cNvSpPr/>
          <p:nvPr/>
        </p:nvSpPr>
        <p:spPr>
          <a:xfrm>
            <a:off x="3585411" y="3031958"/>
            <a:ext cx="1359568" cy="16844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6F2EB0-4888-F74E-BB08-F3375F060D57}"/>
              </a:ext>
            </a:extLst>
          </p:cNvPr>
          <p:cNvSpPr/>
          <p:nvPr/>
        </p:nvSpPr>
        <p:spPr>
          <a:xfrm>
            <a:off x="6781800" y="3031957"/>
            <a:ext cx="1359568" cy="16844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1CF39-3EA4-DD43-A549-23727D340E5C}"/>
              </a:ext>
            </a:extLst>
          </p:cNvPr>
          <p:cNvSpPr txBox="1"/>
          <p:nvPr/>
        </p:nvSpPr>
        <p:spPr>
          <a:xfrm>
            <a:off x="962526" y="1304601"/>
            <a:ext cx="835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Too little data per subject, too little data per condition order, inter-individual variability </a:t>
            </a:r>
          </a:p>
        </p:txBody>
      </p:sp>
    </p:spTree>
    <p:extLst>
      <p:ext uri="{BB962C8B-B14F-4D97-AF65-F5344CB8AC3E}">
        <p14:creationId xmlns:p14="http://schemas.microsoft.com/office/powerpoint/2010/main" val="2848449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0B751-A6A9-DD40-A11C-D3352ED0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Project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92C498-CD30-7D4F-8474-A2FC3C194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Dataset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D8B7BA-7972-2448-B9E3-5B5BDA0FBC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T" dirty="0"/>
              <a:t>Pilot dataset of 1 subject</a:t>
            </a:r>
          </a:p>
          <a:p>
            <a:r>
              <a:rPr lang="en-AT" dirty="0"/>
              <a:t>Session 1: </a:t>
            </a:r>
          </a:p>
          <a:p>
            <a:pPr lvl="1"/>
            <a:r>
              <a:rPr lang="en-AT" dirty="0"/>
              <a:t>Condition order 10101010</a:t>
            </a:r>
          </a:p>
          <a:p>
            <a:r>
              <a:rPr lang="en-AT" dirty="0"/>
              <a:t>Session 2: </a:t>
            </a:r>
          </a:p>
          <a:p>
            <a:pPr lvl="1"/>
            <a:r>
              <a:rPr lang="en-AT" dirty="0"/>
              <a:t>Condition order 00001111</a:t>
            </a:r>
          </a:p>
          <a:p>
            <a:endParaRPr lang="en-AT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F189EC-73FD-8448-A57F-6D7285B2AD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T" dirty="0"/>
              <a:t>Your task for the presentation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6B3AFC-1415-AF4D-925C-960764A166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AT" dirty="0"/>
              <a:t>explain the background</a:t>
            </a:r>
          </a:p>
          <a:p>
            <a:r>
              <a:rPr lang="en-AT" dirty="0"/>
              <a:t>research question</a:t>
            </a:r>
          </a:p>
          <a:p>
            <a:r>
              <a:rPr lang="en-AT" dirty="0"/>
              <a:t>experimental paradigm </a:t>
            </a:r>
          </a:p>
          <a:p>
            <a:r>
              <a:rPr lang="en-GB" dirty="0"/>
              <a:t>h</a:t>
            </a:r>
            <a:r>
              <a:rPr lang="en-AT" dirty="0"/>
              <a:t>ypotheses</a:t>
            </a:r>
          </a:p>
          <a:p>
            <a:r>
              <a:rPr lang="en-GB" dirty="0"/>
              <a:t>statistical tests, </a:t>
            </a:r>
            <a:r>
              <a:rPr lang="en-AT" dirty="0"/>
              <a:t>dependent and independent variables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21E0E6-506B-C84C-B930-DC3A5A94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98217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212F59F-B47F-A943-B333-6883CD02E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/>
              <a:t>Project 1.3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7B53801-E59E-F44E-867F-396A5C194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T" dirty="0"/>
              <a:t>Background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BBDCD-0D69-AA4F-9065-56D533A42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2884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8EBD5-4AAB-EE41-82B5-250B1BF293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8" b="-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25949-24C6-AB4C-99DB-3169E48E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AT" sz="3600"/>
              <a:t>Homework</a:t>
            </a:r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7EDEA-EA54-8E42-B5F5-D22CDA190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AT" sz="1500" dirty="0"/>
              <a:t>Download and install X2Go</a:t>
            </a:r>
          </a:p>
          <a:p>
            <a:r>
              <a:rPr lang="en-AT" sz="1500" dirty="0"/>
              <a:t>Use the description on moodle in section “server” to log into the neurovision server</a:t>
            </a:r>
          </a:p>
          <a:p>
            <a:r>
              <a:rPr lang="en-AT" sz="1500" dirty="0"/>
              <a:t>Once in the server environment, open the terminal and:</a:t>
            </a:r>
          </a:p>
          <a:p>
            <a:pPr lvl="1"/>
            <a:r>
              <a:rPr lang="en-GB" sz="1500" dirty="0"/>
              <a:t>Try opening and closing </a:t>
            </a:r>
            <a:r>
              <a:rPr lang="en-AT" sz="1500" dirty="0"/>
              <a:t>MATLAB with a graphical interface</a:t>
            </a:r>
          </a:p>
          <a:p>
            <a:pPr lvl="1"/>
            <a:r>
              <a:rPr lang="en-AT" sz="1500" dirty="0"/>
              <a:t>Try opening Freeview and loading FreeSurfer’s template subject “bert”</a:t>
            </a:r>
          </a:p>
        </p:txBody>
      </p:sp>
    </p:spTree>
    <p:extLst>
      <p:ext uri="{BB962C8B-B14F-4D97-AF65-F5344CB8AC3E}">
        <p14:creationId xmlns:p14="http://schemas.microsoft.com/office/powerpoint/2010/main" val="3450886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DDC8-AF26-4BAB-8441-A4229B89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neuroimaging</a:t>
            </a:r>
          </a:p>
        </p:txBody>
      </p:sp>
      <p:pic>
        <p:nvPicPr>
          <p:cNvPr id="4" name="Picture 3" descr="csm_Karusell_2_e27110d190.jpg">
            <a:extLst>
              <a:ext uri="{FF2B5EF4-FFF2-40B4-BE49-F238E27FC236}">
                <a16:creationId xmlns:a16="http://schemas.microsoft.com/office/drawing/2014/main" id="{377F6E78-7006-44D5-9EA0-63D2353270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" r="8517"/>
          <a:stretch/>
        </p:blipFill>
        <p:spPr>
          <a:xfrm>
            <a:off x="0" y="2399072"/>
            <a:ext cx="4078014" cy="2643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25D18-5184-443B-81CD-56A384BFB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68" y="2399072"/>
            <a:ext cx="3524239" cy="2643179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8D2E457-5F2A-4408-A0B6-89BE2FA6FD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23" t="1458" r="1757" b="7877"/>
          <a:stretch/>
        </p:blipFill>
        <p:spPr>
          <a:xfrm>
            <a:off x="8255425" y="2399072"/>
            <a:ext cx="3936575" cy="26431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24F989-557E-49E3-99AE-1E1C80A45828}"/>
              </a:ext>
            </a:extLst>
          </p:cNvPr>
          <p:cNvSpPr/>
          <p:nvPr/>
        </p:nvSpPr>
        <p:spPr>
          <a:xfrm>
            <a:off x="1894282" y="2029739"/>
            <a:ext cx="81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 Tesla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A997B-EE0C-4F24-8CCB-3070242D7286}"/>
              </a:ext>
            </a:extLst>
          </p:cNvPr>
          <p:cNvSpPr/>
          <p:nvPr/>
        </p:nvSpPr>
        <p:spPr>
          <a:xfrm>
            <a:off x="5924999" y="1997473"/>
            <a:ext cx="814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 Tesla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5985BE-6C2E-4B0E-9324-7B9591478442}"/>
              </a:ext>
            </a:extLst>
          </p:cNvPr>
          <p:cNvSpPr/>
          <p:nvPr/>
        </p:nvSpPr>
        <p:spPr>
          <a:xfrm>
            <a:off x="9913675" y="2029739"/>
            <a:ext cx="989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9.4 Tesla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DF3AEE-485B-4DB0-97DB-316950DDB975}"/>
              </a:ext>
            </a:extLst>
          </p:cNvPr>
          <p:cNvSpPr txBox="1"/>
          <p:nvPr/>
        </p:nvSpPr>
        <p:spPr>
          <a:xfrm>
            <a:off x="8608968" y="5036710"/>
            <a:ext cx="35830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kern="0" dirty="0">
                <a:solidFill>
                  <a:schemeClr val="bg1"/>
                </a:solidFill>
              </a:rPr>
              <a:t>©</a:t>
            </a:r>
            <a:r>
              <a:rPr lang="en-US" sz="1100" dirty="0">
                <a:solidFill>
                  <a:schemeClr val="bg1"/>
                </a:solidFill>
              </a:rPr>
              <a:t> Max-Planck Institute for Biological Cybernetics, </a:t>
            </a:r>
            <a:r>
              <a:rPr lang="en-US" sz="1100" dirty="0" err="1">
                <a:solidFill>
                  <a:schemeClr val="bg1"/>
                </a:solidFill>
              </a:rPr>
              <a:t>Tübingen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E363A-D70B-47AB-90C4-22F7D1966C4E}"/>
              </a:ext>
            </a:extLst>
          </p:cNvPr>
          <p:cNvSpPr txBox="1"/>
          <p:nvPr/>
        </p:nvSpPr>
        <p:spPr>
          <a:xfrm>
            <a:off x="4403836" y="5029606"/>
            <a:ext cx="3767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kern="0" dirty="0">
                <a:solidFill>
                  <a:schemeClr val="bg1"/>
                </a:solidFill>
              </a:rPr>
              <a:t>©</a:t>
            </a:r>
            <a:r>
              <a:rPr lang="en-US" sz="1100" dirty="0">
                <a:solidFill>
                  <a:schemeClr val="bg1"/>
                </a:solidFill>
              </a:rPr>
              <a:t> Center for Magnetic Resonance Research, Minneapolis, USA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FBCCC0-B98B-4DC6-87AE-18338CC328E5}"/>
              </a:ext>
            </a:extLst>
          </p:cNvPr>
          <p:cNvSpPr/>
          <p:nvPr/>
        </p:nvSpPr>
        <p:spPr>
          <a:xfrm>
            <a:off x="0" y="504225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1219170">
              <a:defRPr/>
            </a:pPr>
            <a:r>
              <a:rPr lang="de-DE" sz="1100" kern="0" dirty="0">
                <a:solidFill>
                  <a:schemeClr val="bg1"/>
                </a:solidFill>
              </a:rPr>
              <a:t>© University </a:t>
            </a:r>
            <a:r>
              <a:rPr lang="de-DE" sz="1100" kern="0" dirty="0" err="1">
                <a:solidFill>
                  <a:schemeClr val="bg1"/>
                </a:solidFill>
              </a:rPr>
              <a:t>of</a:t>
            </a:r>
            <a:r>
              <a:rPr lang="de-DE" sz="1100" kern="0" dirty="0">
                <a:solidFill>
                  <a:schemeClr val="bg1"/>
                </a:solidFill>
              </a:rPr>
              <a:t>  Graz</a:t>
            </a:r>
            <a:endParaRPr lang="en-US" sz="1100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603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9600" y="75247"/>
            <a:ext cx="5386917" cy="639763"/>
          </a:xfrm>
        </p:spPr>
        <p:txBody>
          <a:bodyPr/>
          <a:lstStyle/>
          <a:p>
            <a:pPr algn="ctr"/>
            <a:r>
              <a:rPr lang="en-US" dirty="0"/>
              <a:t>(1mm)</a:t>
            </a:r>
            <a:r>
              <a:rPr lang="en-US" baseline="30000" dirty="0"/>
              <a:t>3</a:t>
            </a:r>
            <a:r>
              <a:rPr lang="en-US" dirty="0"/>
              <a:t> resolution at 3T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93369" y="75247"/>
            <a:ext cx="5389033" cy="639763"/>
          </a:xfrm>
        </p:spPr>
        <p:txBody>
          <a:bodyPr/>
          <a:lstStyle/>
          <a:p>
            <a:pPr algn="ctr"/>
            <a:r>
              <a:rPr lang="en-US" dirty="0"/>
              <a:t>(0.5mm)</a:t>
            </a:r>
            <a:r>
              <a:rPr lang="en-US" baseline="30000" dirty="0"/>
              <a:t>3</a:t>
            </a:r>
            <a:r>
              <a:rPr lang="en-US" dirty="0"/>
              <a:t> resolution at 7T</a:t>
            </a:r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23379" r="23379"/>
          <a:stretch>
            <a:fillRect/>
          </a:stretch>
        </p:blipFill>
        <p:spPr>
          <a:xfrm>
            <a:off x="609600" y="715433"/>
            <a:ext cx="5386917" cy="5410200"/>
          </a:xfrm>
        </p:spPr>
      </p:pic>
      <p:pic>
        <p:nvPicPr>
          <p:cNvPr id="11" name="Content Placeholder 10" descr="500um_V1.png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0" r="24620"/>
          <a:stretch>
            <a:fillRect/>
          </a:stretch>
        </p:blipFill>
        <p:spPr>
          <a:xfrm>
            <a:off x="6193368" y="715433"/>
            <a:ext cx="5389033" cy="5410200"/>
          </a:xfrm>
        </p:spPr>
      </p:pic>
      <p:sp>
        <p:nvSpPr>
          <p:cNvPr id="12" name="Rectangle 11"/>
          <p:cNvSpPr/>
          <p:nvPr/>
        </p:nvSpPr>
        <p:spPr>
          <a:xfrm>
            <a:off x="7912320" y="8226967"/>
            <a:ext cx="3498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5F5F5F"/>
                </a:solidFill>
              </a:rPr>
              <a:t>Zaretskaya and </a:t>
            </a:r>
            <a:r>
              <a:rPr lang="en-US" sz="1600" i="1" dirty="0" err="1">
                <a:solidFill>
                  <a:srgbClr val="5F5F5F"/>
                </a:solidFill>
              </a:rPr>
              <a:t>Polimeni</a:t>
            </a:r>
            <a:r>
              <a:rPr lang="en-US" sz="1600" i="1" dirty="0">
                <a:solidFill>
                  <a:srgbClr val="5F5F5F"/>
                </a:solidFill>
              </a:rPr>
              <a:t>, in preparation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912320" y="8226967"/>
            <a:ext cx="3498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FFFF"/>
                </a:solidFill>
              </a:rPr>
              <a:t>Zaretskaya and </a:t>
            </a:r>
            <a:r>
              <a:rPr lang="en-US" sz="1600" i="1" dirty="0" err="1">
                <a:solidFill>
                  <a:srgbClr val="FFFFFF"/>
                </a:solidFill>
              </a:rPr>
              <a:t>Polimeni</a:t>
            </a:r>
            <a:r>
              <a:rPr lang="en-US" sz="1600" i="1" dirty="0">
                <a:solidFill>
                  <a:srgbClr val="FFFFFF"/>
                </a:solidFill>
              </a:rPr>
              <a:t>, in preparation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115520" y="8430167"/>
            <a:ext cx="3498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>
                <a:solidFill>
                  <a:srgbClr val="FFFFFF"/>
                </a:solidFill>
              </a:rPr>
              <a:t>Zaretskaya and </a:t>
            </a:r>
            <a:r>
              <a:rPr lang="en-US" sz="1600" i="1" dirty="0" err="1">
                <a:solidFill>
                  <a:srgbClr val="FFFFFF"/>
                </a:solidFill>
              </a:rPr>
              <a:t>Polimeni</a:t>
            </a:r>
            <a:r>
              <a:rPr lang="en-US" sz="1600" i="1" dirty="0">
                <a:solidFill>
                  <a:srgbClr val="FFFFFF"/>
                </a:solidFill>
              </a:rPr>
              <a:t>, in preparation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427780" y="6487868"/>
            <a:ext cx="15443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i="1" dirty="0">
                <a:solidFill>
                  <a:schemeClr val="bg1">
                    <a:lumMod val="50000"/>
                  </a:schemeClr>
                </a:solidFill>
              </a:rPr>
              <a:t>(c) Natalia </a:t>
            </a:r>
            <a:r>
              <a:rPr lang="de-DE" sz="1200" i="1" dirty="0" err="1">
                <a:solidFill>
                  <a:schemeClr val="bg1">
                    <a:lumMod val="50000"/>
                  </a:schemeClr>
                </a:solidFill>
              </a:rPr>
              <a:t>Zaretskaya</a:t>
            </a:r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Content Placeholder 13">
            <a:extLst>
              <a:ext uri="{FF2B5EF4-FFF2-40B4-BE49-F238E27FC236}">
                <a16:creationId xmlns:a16="http://schemas.microsoft.com/office/drawing/2014/main" id="{9E2858EA-5C36-484B-87CE-38F0C0F394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1" r="3051"/>
          <a:stretch>
            <a:fillRect/>
          </a:stretch>
        </p:blipFill>
        <p:spPr>
          <a:xfrm>
            <a:off x="5147086" y="0"/>
            <a:ext cx="1938263" cy="19458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946724-4AD9-F847-A946-ABFFE281EDF5}"/>
              </a:ext>
            </a:extLst>
          </p:cNvPr>
          <p:cNvSpPr/>
          <p:nvPr/>
        </p:nvSpPr>
        <p:spPr>
          <a:xfrm>
            <a:off x="5276538" y="514480"/>
            <a:ext cx="659566" cy="6397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1415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11"/>
          <p:cNvPicPr>
            <a:picLocks noChangeAspect="1"/>
          </p:cNvPicPr>
          <p:nvPr/>
        </p:nvPicPr>
        <p:blipFill rotWithShape="1">
          <a:blip r:embed="rId3"/>
          <a:srcRect l="26839" t="-1115" r="7542" b="1115"/>
          <a:stretch/>
        </p:blipFill>
        <p:spPr>
          <a:xfrm>
            <a:off x="0" y="797536"/>
            <a:ext cx="7162800" cy="5268384"/>
          </a:xfrm>
          <a:prstGeom prst="rect">
            <a:avLst/>
          </a:prstGeom>
        </p:spPr>
      </p:pic>
      <p:sp>
        <p:nvSpPr>
          <p:cNvPr id="8" name="Text Placeholder 5"/>
          <p:cNvSpPr txBox="1">
            <a:spLocks/>
          </p:cNvSpPr>
          <p:nvPr/>
        </p:nvSpPr>
        <p:spPr>
          <a:xfrm>
            <a:off x="609600" y="75247"/>
            <a:ext cx="5386917" cy="6397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(0.5mm)</a:t>
            </a:r>
            <a:r>
              <a:rPr lang="en-US" b="1" baseline="30000" dirty="0"/>
              <a:t>3</a:t>
            </a:r>
            <a:r>
              <a:rPr lang="en-US" b="1" dirty="0"/>
              <a:t> resolution at 7T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451" y="863779"/>
            <a:ext cx="4007813" cy="520214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11382913" y="3389647"/>
            <a:ext cx="702164" cy="0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D441E23-801B-4CBC-B7A7-D78F26EEE4F5}"/>
              </a:ext>
            </a:extLst>
          </p:cNvPr>
          <p:cNvSpPr/>
          <p:nvPr/>
        </p:nvSpPr>
        <p:spPr>
          <a:xfrm>
            <a:off x="8077200" y="6396335"/>
            <a:ext cx="411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Gray, 1918</a:t>
            </a:r>
          </a:p>
          <a:p>
            <a:pPr algn="r"/>
            <a:endParaRPr lang="en-US" sz="12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57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BF000-92C1-7343-83F5-A8F10D5C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33</a:t>
            </a:fld>
            <a:endParaRPr lang="de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1E22E-F02E-124E-B088-804635B4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671" y="0"/>
            <a:ext cx="7616658" cy="24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395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2BF000-92C1-7343-83F5-A8F10D5C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34</a:t>
            </a:fld>
            <a:endParaRPr lang="de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B1E22E-F02E-124E-B088-804635B48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671" y="0"/>
            <a:ext cx="7616658" cy="24183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0F7E75-1FF7-594A-A868-0C77080F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729" y="2767267"/>
            <a:ext cx="5798541" cy="255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9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C83F-309B-BF4A-9281-0ED0C37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Stria signal can be automatically</a:t>
            </a:r>
            <a:br>
              <a:rPr lang="en-AT" dirty="0"/>
            </a:br>
            <a:r>
              <a:rPr lang="en-AT" dirty="0"/>
              <a:t>detected in T1w MRI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A3E87-6FFC-5F4B-99CF-0C474B166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973A0-3455-FA47-912D-01180CEE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35</a:t>
            </a:fld>
            <a:endParaRPr lang="de-AT"/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A901273D-B212-A844-85F8-8C0A2B52D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9" t="-1115" r="7542" b="1115"/>
          <a:stretch/>
        </p:blipFill>
        <p:spPr>
          <a:xfrm>
            <a:off x="1176249" y="2445170"/>
            <a:ext cx="3578305" cy="2631915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76DC1ED-BE21-1F4C-B36D-9468620CE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73" r="704"/>
          <a:stretch/>
        </p:blipFill>
        <p:spPr>
          <a:xfrm>
            <a:off x="7783117" y="2427135"/>
            <a:ext cx="3340918" cy="26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2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C0B3-F194-164E-BA48-259E9CBBC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How?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B3D5B2-F1FC-514B-9569-0AC587458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7413"/>
            <a:ext cx="10515600" cy="40677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F1F83-5F91-8C41-9326-D4F6EE6C4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36</a:t>
            </a:fld>
            <a:endParaRPr lang="de-A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8BA896-FB13-644D-868B-3120A363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694" y="0"/>
            <a:ext cx="6027487" cy="21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66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C83F-309B-BF4A-9281-0ED0C37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7 T MRI data with 0.5 mm resolution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A3E87-6FFC-5F4B-99CF-0C474B166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973A0-3455-FA47-912D-01180CEE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37</a:t>
            </a:fld>
            <a:endParaRPr lang="de-AT"/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A901273D-B212-A844-85F8-8C0A2B52D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9" t="-1115" r="7542" b="1115"/>
          <a:stretch/>
        </p:blipFill>
        <p:spPr>
          <a:xfrm>
            <a:off x="1176249" y="2445170"/>
            <a:ext cx="3578305" cy="2631915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76DC1ED-BE21-1F4C-B36D-9468620CE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73" r="704"/>
          <a:stretch/>
        </p:blipFill>
        <p:spPr>
          <a:xfrm>
            <a:off x="7783117" y="2427135"/>
            <a:ext cx="3340918" cy="26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3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C83F-309B-BF4A-9281-0ED0C37DC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Project 1.3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A3E87-6FFC-5F4B-99CF-0C474B166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T" dirty="0"/>
              <a:t>Research question: can we detect stria signal it in a high-resolution 3 T scan?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973A0-3455-FA47-912D-01180CEEF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38</a:t>
            </a:fld>
            <a:endParaRPr lang="de-AT"/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A901273D-B212-A844-85F8-8C0A2B52D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39" t="-1115" r="7542" b="1115"/>
          <a:stretch/>
        </p:blipFill>
        <p:spPr>
          <a:xfrm>
            <a:off x="1176249" y="2721898"/>
            <a:ext cx="3578305" cy="2631915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D76DC1ED-BE21-1F4C-B36D-9468620CE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73" r="704"/>
          <a:stretch/>
        </p:blipFill>
        <p:spPr>
          <a:xfrm>
            <a:off x="7783117" y="2920431"/>
            <a:ext cx="3340918" cy="26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20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12A7A-AA04-5546-A12D-7A9450C69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Project 1.3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951705-76F5-CB43-9509-8F7312AA3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Dataset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D15E04-EEA4-DB4F-BB66-E3CE14A39A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T" dirty="0"/>
              <a:t>Same dataset as 1.1, but checkerboard stimulaiton is irrelevant</a:t>
            </a:r>
          </a:p>
          <a:p>
            <a:r>
              <a:rPr lang="en-AT" dirty="0"/>
              <a:t>All four scans are aligned, averaged and analyzed as one</a:t>
            </a:r>
          </a:p>
          <a:p>
            <a:r>
              <a:rPr lang="en-AT" dirty="0"/>
              <a:t>We will need to generate intermediate surfaces and do the voxel intensity sampling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F2B76E0-21DD-D449-AA49-B046704C4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T" dirty="0"/>
              <a:t>For the presentation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8B9B68-AAC1-AB48-96E2-DF69E294C24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AT" dirty="0"/>
              <a:t>Explain the background</a:t>
            </a:r>
          </a:p>
          <a:p>
            <a:r>
              <a:rPr lang="en-AT" dirty="0"/>
              <a:t>Research question</a:t>
            </a:r>
          </a:p>
          <a:p>
            <a:r>
              <a:rPr lang="en-AT" dirty="0"/>
              <a:t>Statistical tests, dependent and independent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9A802-57A0-3840-B385-B5B5E74A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39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73184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7E8A1-2327-784F-87DE-127E09E3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What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EAE7D-422B-364B-BA8D-41AEFE7B7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VPN to the University of Graz network</a:t>
            </a:r>
          </a:p>
          <a:p>
            <a:pPr lvl="1"/>
            <a:r>
              <a:rPr lang="en-AT" dirty="0"/>
              <a:t>Cisco AnyConnect secure mobility client</a:t>
            </a:r>
          </a:p>
          <a:p>
            <a:r>
              <a:rPr lang="en-AT" dirty="0"/>
              <a:t>Graphical Interface</a:t>
            </a:r>
          </a:p>
          <a:p>
            <a:pPr marL="457200" lvl="1" indent="0">
              <a:buNone/>
            </a:pPr>
            <a:r>
              <a:rPr lang="en-AT" dirty="0"/>
              <a:t>	All OS: X2Go</a:t>
            </a:r>
          </a:p>
          <a:p>
            <a:r>
              <a:rPr lang="en-AT" dirty="0"/>
              <a:t>SSH (Command-line only)</a:t>
            </a:r>
          </a:p>
          <a:p>
            <a:pPr marL="457200" lvl="1" indent="0">
              <a:buNone/>
            </a:pPr>
            <a:r>
              <a:rPr lang="en-AT" dirty="0"/>
              <a:t>	OSX, Linux: Terminal</a:t>
            </a:r>
          </a:p>
          <a:p>
            <a:pPr marL="457200" lvl="1" indent="0">
              <a:buNone/>
            </a:pPr>
            <a:r>
              <a:rPr lang="en-AT" dirty="0"/>
              <a:t>	Windows: Putty</a:t>
            </a:r>
          </a:p>
          <a:p>
            <a:pPr marL="0" indent="0">
              <a:buNone/>
            </a:pPr>
            <a:r>
              <a:rPr lang="en-AT" dirty="0"/>
              <a:t>Description uploaded to moodle</a:t>
            </a:r>
          </a:p>
          <a:p>
            <a:pPr lvl="1"/>
            <a:endParaRPr lang="en-AT" dirty="0"/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D17C3-F494-504A-98E0-116898FA9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51703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9D062E-E6EC-7C43-AD2C-0230521BE7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T" dirty="0"/>
              <a:t>T1-weighted MRI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D2E00E6-C39A-8045-A6AF-DF6C5F5716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6293A-5979-2443-A59E-C4E4FB28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14485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9496-EA6F-5847-BCEB-FC31111C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T1-weighted contrast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ECC7503-1122-424F-BED4-15CE5588B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02000" y="2769394"/>
            <a:ext cx="5588000" cy="2463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BDA8C-D852-DB46-88AF-40C2E873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6</a:t>
            </a:fld>
            <a:endParaRPr lang="de-A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F1C5F-7E6F-F544-BB89-72199709242B}"/>
              </a:ext>
            </a:extLst>
          </p:cNvPr>
          <p:cNvSpPr txBox="1"/>
          <p:nvPr/>
        </p:nvSpPr>
        <p:spPr>
          <a:xfrm>
            <a:off x="3164114" y="5240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/>
              <a:t>https://en.wikipedia.org/wiki/Magnetic_resonance_imaging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4C1C39-6707-0B45-ABA0-603D7A0EC15A}"/>
              </a:ext>
            </a:extLst>
          </p:cNvPr>
          <p:cNvSpPr/>
          <p:nvPr/>
        </p:nvSpPr>
        <p:spPr>
          <a:xfrm>
            <a:off x="2569029" y="4876800"/>
            <a:ext cx="6691085" cy="89988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070188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9496-EA6F-5847-BCEB-FC31111C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T1-weighted contrast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ECC7503-1122-424F-BED4-15CE5588B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02000" y="2769394"/>
            <a:ext cx="5588000" cy="2463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BDA8C-D852-DB46-88AF-40C2E873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7</a:t>
            </a:fld>
            <a:endParaRPr lang="de-A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F1C5F-7E6F-F544-BB89-72199709242B}"/>
              </a:ext>
            </a:extLst>
          </p:cNvPr>
          <p:cNvSpPr txBox="1"/>
          <p:nvPr/>
        </p:nvSpPr>
        <p:spPr>
          <a:xfrm>
            <a:off x="3164114" y="5240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/>
              <a:t>https://en.wikipedia.org/wiki/Magnetic_resonance_imaging</a:t>
            </a:r>
          </a:p>
        </p:txBody>
      </p:sp>
    </p:spTree>
    <p:extLst>
      <p:ext uri="{BB962C8B-B14F-4D97-AF65-F5344CB8AC3E}">
        <p14:creationId xmlns:p14="http://schemas.microsoft.com/office/powerpoint/2010/main" val="2327967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EBB9-753F-1B45-9972-61DC37A1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T1-weighted scans in cognitive and clinical neuroscience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8868F-C24C-5444-B440-DF72F618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8</a:t>
            </a:fld>
            <a:endParaRPr lang="de-AT"/>
          </a:p>
        </p:txBody>
      </p:sp>
      <p:pic>
        <p:nvPicPr>
          <p:cNvPr id="5" name="Content Placeholder 22">
            <a:extLst>
              <a:ext uri="{FF2B5EF4-FFF2-40B4-BE49-F238E27FC236}">
                <a16:creationId xmlns:a16="http://schemas.microsoft.com/office/drawing/2014/main" id="{8DBD69AD-E13D-6D44-9743-CCE6C4A43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8874" r="-8874"/>
          <a:stretch>
            <a:fillRect/>
          </a:stretch>
        </p:blipFill>
        <p:spPr>
          <a:xfrm>
            <a:off x="4155449" y="1825625"/>
            <a:ext cx="3881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2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EBB9-753F-1B45-9972-61DC37A1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What are they good for?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8868F-C24C-5444-B440-DF72F618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9</a:t>
            </a:fld>
            <a:endParaRPr lang="de-AT"/>
          </a:p>
        </p:txBody>
      </p:sp>
      <p:pic>
        <p:nvPicPr>
          <p:cNvPr id="5" name="Content Placeholder 22">
            <a:extLst>
              <a:ext uri="{FF2B5EF4-FFF2-40B4-BE49-F238E27FC236}">
                <a16:creationId xmlns:a16="http://schemas.microsoft.com/office/drawing/2014/main" id="{8DBD69AD-E13D-6D44-9743-CCE6C4A43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8874" r="-8874"/>
          <a:stretch>
            <a:fillRect/>
          </a:stretch>
        </p:blipFill>
        <p:spPr>
          <a:xfrm>
            <a:off x="4155449" y="1825625"/>
            <a:ext cx="3881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92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950</Words>
  <Application>Microsoft Macintosh PowerPoint</Application>
  <PresentationFormat>Widescreen</PresentationFormat>
  <Paragraphs>173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</vt:lpstr>
      <vt:lpstr>PSY.847 Advanced neuroimaging methods</vt:lpstr>
      <vt:lpstr>Today’s plan </vt:lpstr>
      <vt:lpstr>Homework</vt:lpstr>
      <vt:lpstr>What you need</vt:lpstr>
      <vt:lpstr>T1-weighted MRI</vt:lpstr>
      <vt:lpstr>T1-weighted contrast</vt:lpstr>
      <vt:lpstr>T1-weighted contrast</vt:lpstr>
      <vt:lpstr>T1-weighted scans in cognitive and clinical neuroscience</vt:lpstr>
      <vt:lpstr>What are they good for?</vt:lpstr>
      <vt:lpstr>T1-weighted scans in cognitive and clinical neuroscience</vt:lpstr>
      <vt:lpstr>PowerPoint Presentation</vt:lpstr>
      <vt:lpstr>PowerPoint Presentation</vt:lpstr>
      <vt:lpstr>Project 1.1</vt:lpstr>
      <vt:lpstr>Advanced neuroimaging</vt:lpstr>
      <vt:lpstr>PowerPoint Presentation</vt:lpstr>
      <vt:lpstr>High resolution advantage</vt:lpstr>
      <vt:lpstr>Accuracy vs. precision</vt:lpstr>
      <vt:lpstr>Accuracy vs. precision</vt:lpstr>
      <vt:lpstr>Project 1 </vt:lpstr>
      <vt:lpstr>Project 1</vt:lpstr>
      <vt:lpstr>Project 1.2</vt:lpstr>
      <vt:lpstr>PowerPoint Presentation</vt:lpstr>
      <vt:lpstr>Mechanisms of fast structural changes</vt:lpstr>
      <vt:lpstr>Project 2 </vt:lpstr>
      <vt:lpstr>Experimental design</vt:lpstr>
      <vt:lpstr>Fast or Slow?</vt:lpstr>
      <vt:lpstr>Problem with the current data:</vt:lpstr>
      <vt:lpstr>Project 2</vt:lpstr>
      <vt:lpstr>Project 1.3</vt:lpstr>
      <vt:lpstr>Advanced neuroimaging</vt:lpstr>
      <vt:lpstr>PowerPoint Presentation</vt:lpstr>
      <vt:lpstr>PowerPoint Presentation</vt:lpstr>
      <vt:lpstr>PowerPoint Presentation</vt:lpstr>
      <vt:lpstr>PowerPoint Presentation</vt:lpstr>
      <vt:lpstr>Stria signal can be automatically detected in T1w MRI</vt:lpstr>
      <vt:lpstr>How?</vt:lpstr>
      <vt:lpstr>7 T MRI data with 0.5 mm resolution</vt:lpstr>
      <vt:lpstr>Project 1.3</vt:lpstr>
      <vt:lpstr>Project 1.3</vt:lpstr>
    </vt:vector>
  </TitlesOfParts>
  <Company>Uni Graz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studies in general psychology</dc:title>
  <dc:creator>Zaretskaya, Natalia (natalia.zaretskaya@uni-graz.at)</dc:creator>
  <cp:lastModifiedBy>Zaretskaya, Natalia (natalia.zaretskaya@uni-graz.at)</cp:lastModifiedBy>
  <cp:revision>424</cp:revision>
  <cp:lastPrinted>2019-03-18T09:30:55Z</cp:lastPrinted>
  <dcterms:created xsi:type="dcterms:W3CDTF">2018-02-19T09:42:47Z</dcterms:created>
  <dcterms:modified xsi:type="dcterms:W3CDTF">2022-03-07T23:57:18Z</dcterms:modified>
</cp:coreProperties>
</file>